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notesMasterIdLst>
    <p:notesMasterId r:id="rId10"/>
  </p:notesMasterIdLst>
  <p:sldIdLst>
    <p:sldId id="422" r:id="rId5"/>
    <p:sldId id="419" r:id="rId6"/>
    <p:sldId id="425" r:id="rId7"/>
    <p:sldId id="259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F95D1-B4CA-4B53-B383-A814CF7CA918}" v="1" dt="2026-04-07T06:01:13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n Pandiman" userId="7851da4ab48ab608" providerId="LiveId" clId="{2127B243-7AC5-4A93-874B-4F31F5BFBBDD}"/>
    <pc:docChg chg="undo custSel modSld">
      <pc:chgData name="Dien Pandiman" userId="7851da4ab48ab608" providerId="LiveId" clId="{2127B243-7AC5-4A93-874B-4F31F5BFBBDD}" dt="2026-04-07T06:05:24.902" v="273" actId="1036"/>
      <pc:docMkLst>
        <pc:docMk/>
      </pc:docMkLst>
      <pc:sldChg chg="modSp mod">
        <pc:chgData name="Dien Pandiman" userId="7851da4ab48ab608" providerId="LiveId" clId="{2127B243-7AC5-4A93-874B-4F31F5BFBBDD}" dt="2026-04-07T06:05:24.902" v="273" actId="1036"/>
        <pc:sldMkLst>
          <pc:docMk/>
          <pc:sldMk cId="1412281233" sldId="257"/>
        </pc:sldMkLst>
        <pc:spChg chg="mod">
          <ac:chgData name="Dien Pandiman" userId="7851da4ab48ab608" providerId="LiveId" clId="{2127B243-7AC5-4A93-874B-4F31F5BFBBDD}" dt="2026-04-07T06:04:48.276" v="250" actId="1035"/>
          <ac:spMkLst>
            <pc:docMk/>
            <pc:sldMk cId="1412281233" sldId="257"/>
            <ac:spMk id="8" creationId="{6E2A7AA2-4F6C-0284-05A0-7E9EA2E00FEF}"/>
          </ac:spMkLst>
        </pc:spChg>
        <pc:spChg chg="mod">
          <ac:chgData name="Dien Pandiman" userId="7851da4ab48ab608" providerId="LiveId" clId="{2127B243-7AC5-4A93-874B-4F31F5BFBBDD}" dt="2026-04-07T06:05:02.509" v="255" actId="1037"/>
          <ac:spMkLst>
            <pc:docMk/>
            <pc:sldMk cId="1412281233" sldId="257"/>
            <ac:spMk id="9" creationId="{D2914D1A-6998-26C6-CAEA-968F447027EC}"/>
          </ac:spMkLst>
        </pc:spChg>
        <pc:spChg chg="mod">
          <ac:chgData name="Dien Pandiman" userId="7851da4ab48ab608" providerId="LiveId" clId="{2127B243-7AC5-4A93-874B-4F31F5BFBBDD}" dt="2026-04-07T06:05:10.988" v="263" actId="1038"/>
          <ac:spMkLst>
            <pc:docMk/>
            <pc:sldMk cId="1412281233" sldId="257"/>
            <ac:spMk id="10" creationId="{528794B4-2D7C-F68F-69B8-951BCA1FB96C}"/>
          </ac:spMkLst>
        </pc:spChg>
        <pc:spChg chg="mod">
          <ac:chgData name="Dien Pandiman" userId="7851da4ab48ab608" providerId="LiveId" clId="{2127B243-7AC5-4A93-874B-4F31F5BFBBDD}" dt="2026-04-07T06:05:24.902" v="273" actId="1036"/>
          <ac:spMkLst>
            <pc:docMk/>
            <pc:sldMk cId="1412281233" sldId="257"/>
            <ac:spMk id="11" creationId="{DD1A7806-1565-ABF1-E91F-FFD3ADCF827B}"/>
          </ac:spMkLst>
        </pc:spChg>
        <pc:spChg chg="mod">
          <ac:chgData name="Dien Pandiman" userId="7851da4ab48ab608" providerId="LiveId" clId="{2127B243-7AC5-4A93-874B-4F31F5BFBBDD}" dt="2026-04-07T05:55:27.323" v="7" actId="20577"/>
          <ac:spMkLst>
            <pc:docMk/>
            <pc:sldMk cId="1412281233" sldId="257"/>
            <ac:spMk id="21" creationId="{14474513-3D27-6AB2-7887-D708BDDFE1EB}"/>
          </ac:spMkLst>
        </pc:spChg>
        <pc:spChg chg="mod">
          <ac:chgData name="Dien Pandiman" userId="7851da4ab48ab608" providerId="LiveId" clId="{2127B243-7AC5-4A93-874B-4F31F5BFBBDD}" dt="2026-04-07T05:55:07.229" v="2" actId="20577"/>
          <ac:spMkLst>
            <pc:docMk/>
            <pc:sldMk cId="1412281233" sldId="257"/>
            <ac:spMk id="31" creationId="{873F3A62-5EB2-0DD9-571E-8916F1FE3860}"/>
          </ac:spMkLst>
        </pc:spChg>
      </pc:sldChg>
      <pc:sldChg chg="addSp modSp mod">
        <pc:chgData name="Dien Pandiman" userId="7851da4ab48ab608" providerId="LiveId" clId="{2127B243-7AC5-4A93-874B-4F31F5BFBBDD}" dt="2026-04-07T06:04:03.422" v="241" actId="20577"/>
        <pc:sldMkLst>
          <pc:docMk/>
          <pc:sldMk cId="2017782343" sldId="425"/>
        </pc:sldMkLst>
        <pc:spChg chg="mod">
          <ac:chgData name="Dien Pandiman" userId="7851da4ab48ab608" providerId="LiveId" clId="{2127B243-7AC5-4A93-874B-4F31F5BFBBDD}" dt="2026-04-07T06:00:45.754" v="20" actId="1076"/>
          <ac:spMkLst>
            <pc:docMk/>
            <pc:sldMk cId="2017782343" sldId="425"/>
            <ac:spMk id="6" creationId="{301B9442-5641-1275-0FCE-28485CED0E7C}"/>
          </ac:spMkLst>
        </pc:spChg>
        <pc:spChg chg="mod">
          <ac:chgData name="Dien Pandiman" userId="7851da4ab48ab608" providerId="LiveId" clId="{2127B243-7AC5-4A93-874B-4F31F5BFBBDD}" dt="2026-04-07T06:00:54.442" v="22" actId="1076"/>
          <ac:spMkLst>
            <pc:docMk/>
            <pc:sldMk cId="2017782343" sldId="425"/>
            <ac:spMk id="7" creationId="{4F92B5C7-E7DE-D9CA-DC6B-6EBCAC7463F3}"/>
          </ac:spMkLst>
        </pc:spChg>
        <pc:graphicFrameChg chg="modGraphic">
          <ac:chgData name="Dien Pandiman" userId="7851da4ab48ab608" providerId="LiveId" clId="{2127B243-7AC5-4A93-874B-4F31F5BFBBDD}" dt="2026-04-07T05:57:35.923" v="12" actId="20577"/>
          <ac:graphicFrameMkLst>
            <pc:docMk/>
            <pc:sldMk cId="2017782343" sldId="425"/>
            <ac:graphicFrameMk id="2" creationId="{ECD1D222-0BDB-CC73-D3B5-D456099274C8}"/>
          </ac:graphicFrameMkLst>
        </pc:graphicFrameChg>
        <pc:graphicFrameChg chg="add mod modGraphic">
          <ac:chgData name="Dien Pandiman" userId="7851da4ab48ab608" providerId="LiveId" clId="{2127B243-7AC5-4A93-874B-4F31F5BFBBDD}" dt="2026-04-07T06:04:03.422" v="241" actId="20577"/>
          <ac:graphicFrameMkLst>
            <pc:docMk/>
            <pc:sldMk cId="2017782343" sldId="425"/>
            <ac:graphicFrameMk id="3" creationId="{51E86CF1-E621-82AD-9D6D-2AC11295BF46}"/>
          </ac:graphicFrameMkLst>
        </pc:graphicFrameChg>
        <pc:picChg chg="mod">
          <ac:chgData name="Dien Pandiman" userId="7851da4ab48ab608" providerId="LiveId" clId="{2127B243-7AC5-4A93-874B-4F31F5BFBBDD}" dt="2026-04-07T06:00:41.362" v="19" actId="1076"/>
          <ac:picMkLst>
            <pc:docMk/>
            <pc:sldMk cId="2017782343" sldId="425"/>
            <ac:picMk id="4" creationId="{C0FA530A-46E3-7BB7-03BB-FAC5964E17E8}"/>
          </ac:picMkLst>
        </pc:picChg>
        <pc:picChg chg="mod">
          <ac:chgData name="Dien Pandiman" userId="7851da4ab48ab608" providerId="LiveId" clId="{2127B243-7AC5-4A93-874B-4F31F5BFBBDD}" dt="2026-04-07T06:00:48.372" v="21" actId="1076"/>
          <ac:picMkLst>
            <pc:docMk/>
            <pc:sldMk cId="2017782343" sldId="425"/>
            <ac:picMk id="5" creationId="{BD537A22-364F-4098-9D36-D37295F1C1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44A5B-DFD6-44E7-B318-A5B4A0EF80F4}" type="datetimeFigureOut">
              <a:rPr lang="en-SG" smtClean="0"/>
              <a:t>7/10/2026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0B6FB-D473-4162-9268-68FED93A504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2114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60B6FB-D473-4162-9268-68FED93A5043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59910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60B6FB-D473-4162-9268-68FED93A5043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69747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4227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1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9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4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93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89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68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2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4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9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17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png"/><Relationship Id="rId10" Type="http://schemas.openxmlformats.org/officeDocument/2006/relationships/image" Target="../media/image12.jp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606C84-8AE2-335A-C255-08A1C80C5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71;p30">
            <a:extLst>
              <a:ext uri="{FF2B5EF4-FFF2-40B4-BE49-F238E27FC236}">
                <a16:creationId xmlns:a16="http://schemas.microsoft.com/office/drawing/2014/main" id="{CA33246A-0031-6019-38DA-09920B56091E}"/>
              </a:ext>
            </a:extLst>
          </p:cNvPr>
          <p:cNvSpPr txBox="1">
            <a:spLocks/>
          </p:cNvSpPr>
          <p:nvPr/>
        </p:nvSpPr>
        <p:spPr>
          <a:xfrm>
            <a:off x="4419055" y="1040609"/>
            <a:ext cx="7172053" cy="2710983"/>
          </a:xfrm>
          <a:prstGeom prst="rect">
            <a:avLst/>
          </a:prstGeom>
          <a:noFill/>
        </p:spPr>
        <p:txBody>
          <a:bodyPr spcFirstLastPara="1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kern="1200" cap="all" spc="5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4000" b="1" dirty="0"/>
              <a:t>Singapore </a:t>
            </a:r>
          </a:p>
          <a:p>
            <a:pPr>
              <a:spcBef>
                <a:spcPts val="0"/>
              </a:spcBef>
            </a:pPr>
            <a:r>
              <a:rPr lang="en-US" sz="4000" b="1" dirty="0"/>
              <a:t>National Institute </a:t>
            </a:r>
          </a:p>
          <a:p>
            <a:pPr>
              <a:spcBef>
                <a:spcPts val="0"/>
              </a:spcBef>
            </a:pPr>
            <a:r>
              <a:rPr lang="en-US" sz="4000" b="1" dirty="0"/>
              <a:t>of </a:t>
            </a:r>
          </a:p>
          <a:p>
            <a:pPr>
              <a:spcBef>
                <a:spcPts val="0"/>
              </a:spcBef>
            </a:pPr>
            <a:r>
              <a:rPr lang="en-US" sz="4000" b="1" dirty="0"/>
              <a:t>Chemistry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94DB1B-56B1-7803-33F2-F32B3EA9B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26" y="932193"/>
            <a:ext cx="2910066" cy="3506104"/>
          </a:xfrm>
          <a:prstGeom prst="rect">
            <a:avLst/>
          </a:prstGeom>
        </p:spPr>
      </p:pic>
      <p:sp>
        <p:nvSpPr>
          <p:cNvPr id="6" name="Google Shape;271;p30">
            <a:extLst>
              <a:ext uri="{FF2B5EF4-FFF2-40B4-BE49-F238E27FC236}">
                <a16:creationId xmlns:a16="http://schemas.microsoft.com/office/drawing/2014/main" id="{4D70BA7E-171B-511E-5F80-01A6E5478DE8}"/>
              </a:ext>
            </a:extLst>
          </p:cNvPr>
          <p:cNvSpPr txBox="1">
            <a:spLocks/>
          </p:cNvSpPr>
          <p:nvPr/>
        </p:nvSpPr>
        <p:spPr>
          <a:xfrm>
            <a:off x="8526249" y="5595710"/>
            <a:ext cx="3552539" cy="952996"/>
          </a:xfrm>
          <a:prstGeom prst="rect">
            <a:avLst/>
          </a:prstGeom>
          <a:noFill/>
        </p:spPr>
        <p:txBody>
          <a:bodyPr spcFirstLastPara="1" vert="horz" lIns="91425" tIns="91425" rIns="91425" bIns="91425" rtlCol="0" anchor="ctr" anchorCtr="0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1600" b="1" dirty="0"/>
              <a:t>ACTIVITY REPORT</a:t>
            </a:r>
          </a:p>
          <a:p>
            <a:pPr>
              <a:spcBef>
                <a:spcPts val="0"/>
              </a:spcBef>
            </a:pPr>
            <a:r>
              <a:rPr lang="en-US" sz="1600" b="1" dirty="0"/>
              <a:t>May 2025- Current </a:t>
            </a:r>
          </a:p>
        </p:txBody>
      </p:sp>
    </p:spTree>
    <p:extLst>
      <p:ext uri="{BB962C8B-B14F-4D97-AF65-F5344CB8AC3E}">
        <p14:creationId xmlns:p14="http://schemas.microsoft.com/office/powerpoint/2010/main" val="329406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A3D568-1C86-5CA4-2585-588766F19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CD6875-2028-4443-8659-15A22991A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62" y="453154"/>
            <a:ext cx="4479233" cy="6114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0E30EC06-FC61-7563-8C46-AD44A8F6E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810441"/>
              </p:ext>
            </p:extLst>
          </p:nvPr>
        </p:nvGraphicFramePr>
        <p:xfrm>
          <a:off x="5134045" y="453154"/>
          <a:ext cx="6890093" cy="5385677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1758580">
                  <a:extLst>
                    <a:ext uri="{9D8B030D-6E8A-4147-A177-3AD203B41FA5}">
                      <a16:colId xmlns:a16="http://schemas.microsoft.com/office/drawing/2014/main" val="1928224729"/>
                    </a:ext>
                  </a:extLst>
                </a:gridCol>
                <a:gridCol w="5131513">
                  <a:extLst>
                    <a:ext uri="{9D8B030D-6E8A-4147-A177-3AD203B41FA5}">
                      <a16:colId xmlns:a16="http://schemas.microsoft.com/office/drawing/2014/main" val="2350996229"/>
                    </a:ext>
                  </a:extLst>
                </a:gridCol>
              </a:tblGrid>
              <a:tr h="934733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SG" sz="32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15th Singapore Junior Chemistry Olympiad (</a:t>
                      </a:r>
                      <a:r>
                        <a:rPr lang="en-SG" sz="3200" b="1" u="none" strike="noStrike" cap="none" dirty="0" err="1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SJChO</a:t>
                      </a:r>
                      <a:r>
                        <a:rPr lang="en-SG" sz="32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)</a:t>
                      </a:r>
                    </a:p>
                  </a:txBody>
                  <a:tcPr marL="121933" marR="121933" marT="60967" marB="60967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600" dirty="0">
                        <a:solidFill>
                          <a:schemeClr val="bg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27231"/>
                  </a:ext>
                </a:extLst>
              </a:tr>
              <a:tr h="65091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Round 1:</a:t>
                      </a:r>
                      <a:endParaRPr sz="2400" b="1" u="none" strike="noStrike" cap="none" dirty="0">
                        <a:solidFill>
                          <a:schemeClr val="tx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  <a:sym typeface="DM Sans"/>
                      </a:endParaRPr>
                    </a:p>
                  </a:txBody>
                  <a:tcPr marL="121933" marR="121933" marT="60967" marB="60967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SG" sz="2400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MCQ; 28 May 2025</a:t>
                      </a:r>
                      <a:endParaRPr lang="en-GB" sz="2400" dirty="0">
                        <a:solidFill>
                          <a:schemeClr val="tx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610619"/>
                  </a:ext>
                </a:extLst>
              </a:tr>
              <a:tr h="61341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Round 2:</a:t>
                      </a:r>
                      <a:endParaRPr sz="2400" b="1" dirty="0">
                        <a:solidFill>
                          <a:schemeClr val="tx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  <a:sym typeface="DM Sans"/>
                      </a:endParaRPr>
                    </a:p>
                  </a:txBody>
                  <a:tcPr marL="121933" marR="121933" marT="60967" marB="609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2400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Open-ended questions; 02 Jul 2025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785511"/>
                  </a:ext>
                </a:extLst>
              </a:tr>
              <a:tr h="6956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Duration:</a:t>
                      </a:r>
                      <a:endParaRPr sz="2400" b="1" i="0" u="none" strike="noStrike" cap="none" dirty="0">
                        <a:solidFill>
                          <a:schemeClr val="tx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  <a:sym typeface="DM Sans"/>
                      </a:endParaRPr>
                    </a:p>
                  </a:txBody>
                  <a:tcPr marL="121933" marR="121933" marT="60967" marB="609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2 hours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016661"/>
                  </a:ext>
                </a:extLst>
              </a:tr>
              <a:tr h="1327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Format:</a:t>
                      </a:r>
                      <a:endParaRPr sz="2400" b="1" u="none" strike="noStrike" cap="none" dirty="0">
                        <a:solidFill>
                          <a:schemeClr val="tx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  <a:sym typeface="DM Sans"/>
                      </a:endParaRPr>
                    </a:p>
                  </a:txBody>
                  <a:tcPr marL="121933" marR="121933" marT="60967" marB="609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Virtually via Class Marker platform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Physical Awards ceremony held on </a:t>
                      </a:r>
                      <a:r>
                        <a:rPr lang="en-US" sz="2400" b="0" i="0" u="none" strike="noStrike" kern="1200" baseline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14 Aug 2025</a:t>
                      </a:r>
                      <a:endParaRPr lang="en-US" sz="2400" b="0" i="0" u="none" strike="noStrike" kern="1200" baseline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641006"/>
                  </a:ext>
                </a:extLst>
              </a:tr>
              <a:tr h="100099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Total Attendance:</a:t>
                      </a:r>
                      <a:endParaRPr sz="2400" b="1" u="none" strike="noStrike" cap="none" dirty="0">
                        <a:solidFill>
                          <a:schemeClr val="tx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  <a:sym typeface="DM Sans"/>
                      </a:endParaRPr>
                    </a:p>
                  </a:txBody>
                  <a:tcPr marL="121933" marR="121933" marT="60967" marB="609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133 Schools (</a:t>
                      </a:r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ꜛ</a:t>
                      </a:r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13%) and 3323 students (</a:t>
                      </a:r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ꜛ</a:t>
                      </a:r>
                      <a:r>
                        <a:rPr lang="en-US" sz="2400" b="0" i="0" u="none" strike="noStrike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6%)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85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866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32DEA-EDAB-A12A-6C2D-ADB36D7B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ECD1D222-0BDB-CC73-D3B5-D45609927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34645"/>
              </p:ext>
            </p:extLst>
          </p:nvPr>
        </p:nvGraphicFramePr>
        <p:xfrm>
          <a:off x="443749" y="187032"/>
          <a:ext cx="10009585" cy="936596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10009585">
                  <a:extLst>
                    <a:ext uri="{9D8B030D-6E8A-4147-A177-3AD203B41FA5}">
                      <a16:colId xmlns:a16="http://schemas.microsoft.com/office/drawing/2014/main" val="1928224729"/>
                    </a:ext>
                  </a:extLst>
                </a:gridCol>
              </a:tblGrid>
              <a:tr h="9365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SNIC-</a:t>
                      </a:r>
                      <a:r>
                        <a:rPr lang="en-US" sz="3200" b="1" u="none" strike="noStrike" cap="none" dirty="0" err="1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AsCA</a:t>
                      </a:r>
                      <a:r>
                        <a:rPr lang="en-US" sz="32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 2019 Singapore Award </a:t>
                      </a:r>
                      <a:r>
                        <a:rPr lang="en-US" sz="3200" b="1" i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for the year 2025</a:t>
                      </a:r>
                    </a:p>
                  </a:txBody>
                  <a:tcPr marL="121933" marR="121933" marT="60967" marB="60967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2723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0FA530A-46E3-7BB7-03BB-FAC5964E17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83" t="9789" r="18594" b="36970"/>
          <a:stretch>
            <a:fillRect/>
          </a:stretch>
        </p:blipFill>
        <p:spPr>
          <a:xfrm>
            <a:off x="818492" y="822648"/>
            <a:ext cx="1840347" cy="196791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37A22-364F-4098-9D36-D37295F1C1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38" r="6694" b="4747"/>
          <a:stretch>
            <a:fillRect/>
          </a:stretch>
        </p:blipFill>
        <p:spPr>
          <a:xfrm>
            <a:off x="818492" y="3318261"/>
            <a:ext cx="2037584" cy="2201293"/>
          </a:xfrm>
          <a:prstGeom prst="ellipse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1B9442-5641-1275-0FCE-28485CED0E7C}"/>
              </a:ext>
            </a:extLst>
          </p:cNvPr>
          <p:cNvSpPr txBox="1"/>
          <p:nvPr/>
        </p:nvSpPr>
        <p:spPr>
          <a:xfrm>
            <a:off x="3187975" y="862148"/>
            <a:ext cx="7792897" cy="218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SG" sz="2400" b="1" dirty="0">
                <a:latin typeface="+mj-lt"/>
              </a:rPr>
              <a:t>Solid-State Chemistry &amp; Materials Award 2025 </a:t>
            </a:r>
          </a:p>
          <a:p>
            <a:pPr>
              <a:lnSpc>
                <a:spcPct val="150000"/>
              </a:lnSpc>
            </a:pPr>
            <a:r>
              <a:rPr lang="en-SG" sz="2400" dirty="0">
                <a:latin typeface="+mj-lt"/>
              </a:rPr>
              <a:t>presented to:</a:t>
            </a:r>
          </a:p>
          <a:p>
            <a:pPr>
              <a:lnSpc>
                <a:spcPct val="150000"/>
              </a:lnSpc>
            </a:pPr>
            <a:r>
              <a:rPr lang="en-SG" sz="2400" dirty="0">
                <a:latin typeface="+mj-lt"/>
              </a:rPr>
              <a:t>Professor </a:t>
            </a:r>
            <a:r>
              <a:rPr lang="en-SG" sz="2400" dirty="0" err="1">
                <a:latin typeface="+mj-lt"/>
              </a:rPr>
              <a:t>Donglin</a:t>
            </a:r>
            <a:r>
              <a:rPr lang="en-SG" sz="2400" dirty="0">
                <a:latin typeface="+mj-lt"/>
              </a:rPr>
              <a:t> JIANG, NUS</a:t>
            </a:r>
          </a:p>
          <a:p>
            <a:pPr>
              <a:lnSpc>
                <a:spcPct val="150000"/>
              </a:lnSpc>
            </a:pPr>
            <a:endParaRPr lang="en-SG" sz="2133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92B5C7-E7DE-D9CA-DC6B-6EBCAC7463F3}"/>
              </a:ext>
            </a:extLst>
          </p:cNvPr>
          <p:cNvSpPr txBox="1"/>
          <p:nvPr/>
        </p:nvSpPr>
        <p:spPr>
          <a:xfrm>
            <a:off x="3187975" y="3223251"/>
            <a:ext cx="6298255" cy="1694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SG" sz="2400" b="1" dirty="0">
                <a:latin typeface="+mj-lt"/>
              </a:rPr>
              <a:t>Distinguished Woman Chemist Award 2025 </a:t>
            </a:r>
          </a:p>
          <a:p>
            <a:pPr>
              <a:lnSpc>
                <a:spcPct val="150000"/>
              </a:lnSpc>
            </a:pPr>
            <a:r>
              <a:rPr lang="en-SG" sz="2400" dirty="0">
                <a:latin typeface="+mj-lt"/>
              </a:rPr>
              <a:t>presented to:</a:t>
            </a:r>
          </a:p>
          <a:p>
            <a:pPr>
              <a:lnSpc>
                <a:spcPct val="150000"/>
              </a:lnSpc>
            </a:pPr>
            <a:r>
              <a:rPr lang="en-SG" sz="2400" dirty="0">
                <a:latin typeface="+mj-lt"/>
              </a:rPr>
              <a:t>Professor Madhavi SRINIVASAN, NTU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51E86CF1-E621-82AD-9D6D-2AC11295B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391472"/>
              </p:ext>
            </p:extLst>
          </p:nvPr>
        </p:nvGraphicFramePr>
        <p:xfrm>
          <a:off x="443749" y="5921404"/>
          <a:ext cx="10009585" cy="936596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10009585">
                  <a:extLst>
                    <a:ext uri="{9D8B030D-6E8A-4147-A177-3AD203B41FA5}">
                      <a16:colId xmlns:a16="http://schemas.microsoft.com/office/drawing/2014/main" val="1928224729"/>
                    </a:ext>
                  </a:extLst>
                </a:gridCol>
              </a:tblGrid>
              <a:tr h="93659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Note: Asian Crystallographic Association (</a:t>
                      </a:r>
                      <a:r>
                        <a:rPr lang="en-US" sz="2000" b="1" u="none" strike="noStrike" cap="none" dirty="0" err="1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AsCA</a:t>
                      </a:r>
                      <a:r>
                        <a:rPr lang="en-US" sz="2000" b="1" u="none" strike="noStrike" cap="none" dirty="0">
                          <a:solidFill>
                            <a:schemeClr val="tx2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  <a:sym typeface="DM Sans"/>
                        </a:rPr>
                        <a:t>) was first held at the National Singapore (NUS) from 17-20 December 2019) # AsCA2019 </a:t>
                      </a:r>
                      <a:endParaRPr lang="en-US" sz="2000" b="1" i="1" u="none" strike="noStrike" cap="none" dirty="0">
                        <a:solidFill>
                          <a:schemeClr val="tx2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  <a:sym typeface="DM Sans"/>
                      </a:endParaRPr>
                    </a:p>
                  </a:txBody>
                  <a:tcPr marL="121933" marR="121933" marT="60967" marB="60967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27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78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2DB45-7CA5-79FC-B599-4D89C8339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6BBF86-4396-7C1B-4D59-41C809C10CB6}"/>
              </a:ext>
            </a:extLst>
          </p:cNvPr>
          <p:cNvSpPr txBox="1"/>
          <p:nvPr/>
        </p:nvSpPr>
        <p:spPr>
          <a:xfrm>
            <a:off x="792480" y="658458"/>
            <a:ext cx="8995954" cy="4811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7200" lvl="0">
              <a:lnSpc>
                <a:spcPct val="115000"/>
              </a:lnSpc>
              <a:spcBef>
                <a:spcPts val="200"/>
              </a:spcBef>
              <a:spcAft>
                <a:spcPts val="800"/>
              </a:spcAft>
            </a:pPr>
            <a:r>
              <a:rPr lang="en-US" sz="3200" b="1" kern="1000" dirty="0">
                <a:solidFill>
                  <a:srgbClr val="0000FF"/>
                </a:solidFill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Upcoming Event and Conference </a:t>
            </a:r>
          </a:p>
          <a:p>
            <a:pPr marR="457200" lvl="0">
              <a:lnSpc>
                <a:spcPct val="115000"/>
              </a:lnSpc>
              <a:spcBef>
                <a:spcPts val="200"/>
              </a:spcBef>
              <a:spcAft>
                <a:spcPts val="800"/>
              </a:spcAft>
            </a:pPr>
            <a:endParaRPr lang="en-SG" sz="3200" kern="1000" dirty="0">
              <a:effectLst/>
              <a:latin typeface="+mj-lt"/>
              <a:ea typeface="Franklin Gothic Book" panose="020B0503020102020204" pitchFamily="34" charset="0"/>
              <a:cs typeface="Times New Roman" panose="02020603050405020304" pitchFamily="18" charset="0"/>
            </a:endParaRPr>
          </a:p>
          <a:p>
            <a:pPr marL="342900" marR="4572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b="1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16</a:t>
            </a:r>
            <a:r>
              <a:rPr lang="en-US" sz="2400" b="1" kern="1000" baseline="30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th</a:t>
            </a:r>
            <a:r>
              <a:rPr lang="en-US" sz="2400" b="1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 Singapore Junior Chemistry Olympiad (</a:t>
            </a:r>
            <a:r>
              <a:rPr lang="en-US" sz="2400" b="1" kern="1000" dirty="0" err="1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SJChO</a:t>
            </a:r>
            <a:r>
              <a:rPr lang="en-US" sz="2400" b="1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 2026)</a:t>
            </a:r>
            <a:endParaRPr lang="en-SG" sz="2400" b="1" kern="1000" dirty="0">
              <a:latin typeface="+mj-lt"/>
              <a:ea typeface="Franklin Gothic Book" panose="020B0503020102020204" pitchFamily="34" charset="0"/>
              <a:cs typeface="Times New Roman" panose="02020603050405020304" pitchFamily="18" charset="0"/>
            </a:endParaRPr>
          </a:p>
          <a:p>
            <a:pPr marR="457200" lvl="0">
              <a:lnSpc>
                <a:spcPct val="115000"/>
              </a:lnSpc>
              <a:spcAft>
                <a:spcPts val="800"/>
              </a:spcAft>
            </a:pPr>
            <a:r>
              <a:rPr lang="en-SG" sz="2400" b="1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        </a:t>
            </a:r>
            <a:r>
              <a:rPr lang="en-US" sz="2400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- Held on 20 May 2026 (Round 1) and 1 Jul 2026 (Round 2)</a:t>
            </a:r>
            <a:endParaRPr lang="en-SG" sz="2400" kern="1000" dirty="0">
              <a:effectLst/>
              <a:latin typeface="+mj-lt"/>
              <a:ea typeface="Franklin Gothic Book" panose="020B0503020102020204" pitchFamily="34" charset="0"/>
              <a:cs typeface="Times New Roman" panose="02020603050405020304" pitchFamily="18" charset="0"/>
            </a:endParaRPr>
          </a:p>
          <a:p>
            <a:pPr marL="630555" marR="457200">
              <a:lnSpc>
                <a:spcPct val="115000"/>
              </a:lnSpc>
            </a:pPr>
            <a:r>
              <a:rPr lang="en-US" sz="2400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- Targeting over 3300 students </a:t>
            </a:r>
          </a:p>
          <a:p>
            <a:pPr marL="630555" marR="457200">
              <a:lnSpc>
                <a:spcPct val="115000"/>
              </a:lnSpc>
            </a:pPr>
            <a:endParaRPr lang="en-SG" sz="2400" kern="1000" dirty="0">
              <a:effectLst/>
              <a:latin typeface="+mj-lt"/>
              <a:ea typeface="Franklin Gothic Book" panose="020B0503020102020204" pitchFamily="34" charset="0"/>
              <a:cs typeface="Times New Roman" panose="02020603050405020304" pitchFamily="18" charset="0"/>
            </a:endParaRPr>
          </a:p>
          <a:p>
            <a:pPr marL="342900" marR="4572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b="1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13th Singapore International Chemistry Conference (SICC-13)</a:t>
            </a:r>
            <a:endParaRPr lang="en-SG" sz="2400" b="1" kern="1000" dirty="0">
              <a:latin typeface="+mj-lt"/>
              <a:ea typeface="Franklin Gothic Book" panose="020B0503020102020204" pitchFamily="34" charset="0"/>
              <a:cs typeface="Times New Roman" panose="02020603050405020304" pitchFamily="18" charset="0"/>
            </a:endParaRPr>
          </a:p>
          <a:p>
            <a:pPr marR="457200" lvl="0">
              <a:lnSpc>
                <a:spcPct val="115000"/>
              </a:lnSpc>
              <a:spcAft>
                <a:spcPts val="800"/>
              </a:spcAft>
            </a:pPr>
            <a:r>
              <a:rPr lang="en-SG" sz="2400" b="1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        </a:t>
            </a:r>
            <a:r>
              <a:rPr lang="en-US" sz="2400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- Held from 7-11 Dec 2026 at </a:t>
            </a:r>
            <a:r>
              <a:rPr lang="en-US" sz="2400" kern="1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Suntec City Convention Centre</a:t>
            </a:r>
            <a:endParaRPr lang="en-SG" sz="2400" kern="1000" dirty="0">
              <a:latin typeface="+mj-lt"/>
              <a:ea typeface="Franklin Gothic Book" panose="020B0503020102020204" pitchFamily="34" charset="0"/>
              <a:cs typeface="Times New Roman" panose="02020603050405020304" pitchFamily="18" charset="0"/>
            </a:endParaRPr>
          </a:p>
          <a:p>
            <a:pPr marR="457200" lvl="0">
              <a:lnSpc>
                <a:spcPct val="115000"/>
              </a:lnSpc>
              <a:spcAft>
                <a:spcPts val="800"/>
              </a:spcAft>
            </a:pPr>
            <a:r>
              <a:rPr lang="en-SG" sz="2400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        </a:t>
            </a:r>
            <a:r>
              <a:rPr lang="en-US" sz="2400" kern="1000" dirty="0">
                <a:effectLst/>
                <a:latin typeface="+mj-lt"/>
                <a:ea typeface="Franklin Gothic Book" panose="020B0503020102020204" pitchFamily="34" charset="0"/>
                <a:cs typeface="Times New Roman" panose="02020603050405020304" pitchFamily="18" charset="0"/>
              </a:rPr>
              <a:t>- Targeting over 1500 attendees </a:t>
            </a:r>
            <a:endParaRPr lang="en-SG" sz="2400" kern="1000" dirty="0">
              <a:effectLst/>
              <a:latin typeface="+mj-lt"/>
              <a:ea typeface="Franklin Gothic Book" panose="020B0503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832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65510-379A-8DD2-B876-46F570AECCE2}"/>
              </a:ext>
            </a:extLst>
          </p:cNvPr>
          <p:cNvSpPr txBox="1">
            <a:spLocks/>
          </p:cNvSpPr>
          <p:nvPr/>
        </p:nvSpPr>
        <p:spPr>
          <a:xfrm>
            <a:off x="591641" y="381451"/>
            <a:ext cx="11217181" cy="4839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2800" kern="1200" cap="all" spc="5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INTRODUCING Current Office Bearers</a:t>
            </a:r>
          </a:p>
          <a:p>
            <a:endParaRPr lang="en-US" sz="32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44CDF61-F7E3-26A9-5E3E-7DC2DBD3FD76}"/>
              </a:ext>
            </a:extLst>
          </p:cNvPr>
          <p:cNvGrpSpPr/>
          <p:nvPr/>
        </p:nvGrpSpPr>
        <p:grpSpPr>
          <a:xfrm>
            <a:off x="470613" y="1306043"/>
            <a:ext cx="11707697" cy="2680031"/>
            <a:chOff x="470613" y="1306043"/>
            <a:chExt cx="11707697" cy="268003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B8F29DC-3906-44E4-6FF2-89A02AFB1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613" y="1419928"/>
              <a:ext cx="1485888" cy="1712840"/>
            </a:xfrm>
            <a:prstGeom prst="ellipse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DC6A79D-52B5-1437-B55B-AF6B9227242C}"/>
                </a:ext>
              </a:extLst>
            </p:cNvPr>
            <p:cNvSpPr txBox="1"/>
            <p:nvPr/>
          </p:nvSpPr>
          <p:spPr>
            <a:xfrm>
              <a:off x="487220" y="3247410"/>
              <a:ext cx="122148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PRESIDENT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Prof Yixin LU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NUS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2916378-4C43-E2B2-D20F-38D477B68DD3}"/>
                </a:ext>
              </a:extLst>
            </p:cNvPr>
            <p:cNvSpPr txBox="1"/>
            <p:nvPr/>
          </p:nvSpPr>
          <p:spPr>
            <a:xfrm>
              <a:off x="2782031" y="3221542"/>
              <a:ext cx="18790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HON. SECRETARY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Prof Xiaodong CHEN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NTU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E87F4D-05ED-9F8D-4C53-C5ED16A5B286}"/>
                </a:ext>
              </a:extLst>
            </p:cNvPr>
            <p:cNvSpPr txBox="1"/>
            <p:nvPr/>
          </p:nvSpPr>
          <p:spPr>
            <a:xfrm>
              <a:off x="5133956" y="3247410"/>
              <a:ext cx="180209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HON. TREASURER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Prof Jiong LU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NUS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C1F8B74-C254-BC02-6F4C-C7B234BA3525}"/>
                </a:ext>
              </a:extLst>
            </p:cNvPr>
            <p:cNvSpPr txBox="1"/>
            <p:nvPr/>
          </p:nvSpPr>
          <p:spPr>
            <a:xfrm>
              <a:off x="7408936" y="3247410"/>
              <a:ext cx="229479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HON. ASST SECRETARY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Prof Yu ZHAO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NUS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77592F2-70AB-74E7-77AB-208389B60B32}"/>
                </a:ext>
              </a:extLst>
            </p:cNvPr>
            <p:cNvSpPr txBox="1"/>
            <p:nvPr/>
          </p:nvSpPr>
          <p:spPr>
            <a:xfrm>
              <a:off x="9853891" y="3221542"/>
              <a:ext cx="232441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HON. ASST TREASURER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Prof Alex YAN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NTU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510EC86-5110-D914-CE35-6473AC7E5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031" y="1419928"/>
              <a:ext cx="1534573" cy="1768960"/>
            </a:xfrm>
            <a:prstGeom prst="ellipse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CAD4644-A051-A92C-351F-EA960888F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3956" y="1419928"/>
              <a:ext cx="1539940" cy="1768960"/>
            </a:xfrm>
            <a:prstGeom prst="ellipse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EAD6895-9E3E-980F-AD98-24EC18B0B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248" y="1385720"/>
              <a:ext cx="1534572" cy="1768960"/>
            </a:xfrm>
            <a:prstGeom prst="ellipse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65BE553-2D3F-7253-A309-B5ED8CF40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5" r="8513"/>
            <a:stretch>
              <a:fillRect/>
            </a:stretch>
          </p:blipFill>
          <p:spPr>
            <a:xfrm>
              <a:off x="9901032" y="1306043"/>
              <a:ext cx="1590041" cy="1832900"/>
            </a:xfrm>
            <a:prstGeom prst="ellipse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57ED89C-44E3-A3E8-DCE7-D99BC52697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r="8676"/>
          <a:stretch>
            <a:fillRect/>
          </a:stretch>
        </p:blipFill>
        <p:spPr>
          <a:xfrm>
            <a:off x="1991168" y="4085598"/>
            <a:ext cx="1570103" cy="1768074"/>
          </a:xfrm>
          <a:prstGeom prst="ellipse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55B91C4-E4C8-F5F5-F5DC-C3460F9CC7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46" y="4099033"/>
            <a:ext cx="1581265" cy="1780643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092688-5594-8B5C-808E-5F11D4B4A8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763" y="4101801"/>
            <a:ext cx="1570104" cy="1809918"/>
          </a:xfrm>
          <a:prstGeom prst="ellipse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A1698E-6EA3-3BA4-34D9-E6497F51C6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90"/>
          <a:stretch>
            <a:fillRect/>
          </a:stretch>
        </p:blipFill>
        <p:spPr>
          <a:xfrm>
            <a:off x="7895445" y="4180248"/>
            <a:ext cx="1641033" cy="1838256"/>
          </a:xfrm>
          <a:prstGeom prst="ellipse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8BFD5EEF-93D9-13E4-39A7-4B42CB309AE1}"/>
              </a:ext>
            </a:extLst>
          </p:cNvPr>
          <p:cNvGrpSpPr/>
          <p:nvPr/>
        </p:nvGrpSpPr>
        <p:grpSpPr>
          <a:xfrm>
            <a:off x="194489" y="4089228"/>
            <a:ext cx="7134595" cy="2636655"/>
            <a:chOff x="194489" y="4089228"/>
            <a:chExt cx="7134595" cy="263665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93DF1A0-7B2C-5F44-8C01-7903E9163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499" y="4124629"/>
              <a:ext cx="1521055" cy="1712840"/>
            </a:xfrm>
            <a:prstGeom prst="ellipse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73F3A62-5EB2-0DD9-571E-8916F1FE3860}"/>
                </a:ext>
              </a:extLst>
            </p:cNvPr>
            <p:cNvSpPr txBox="1"/>
            <p:nvPr/>
          </p:nvSpPr>
          <p:spPr>
            <a:xfrm>
              <a:off x="194489" y="5979154"/>
              <a:ext cx="18469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COUNCIL MEMBER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Dr Qiang ZHU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IMRE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2A7AA2-4F6C-0284-05A0-7E9EA2E00FEF}"/>
                </a:ext>
              </a:extLst>
            </p:cNvPr>
            <p:cNvSpPr txBox="1"/>
            <p:nvPr/>
          </p:nvSpPr>
          <p:spPr>
            <a:xfrm>
              <a:off x="1975781" y="5987219"/>
              <a:ext cx="18469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COUNCIL MEMBER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Dr Fun Man FUNG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UCD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14D1A-6998-26C6-CAEA-968F447027EC}"/>
                </a:ext>
              </a:extLst>
            </p:cNvPr>
            <p:cNvSpPr txBox="1"/>
            <p:nvPr/>
          </p:nvSpPr>
          <p:spPr>
            <a:xfrm>
              <a:off x="3699779" y="5985846"/>
              <a:ext cx="18469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COUNCIL MEMBER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A/P Xiaogang LIU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NTU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28794B4-2D7C-F68F-69B8-951BCA1FB96C}"/>
                </a:ext>
              </a:extLst>
            </p:cNvPr>
            <p:cNvSpPr txBox="1"/>
            <p:nvPr/>
          </p:nvSpPr>
          <p:spPr>
            <a:xfrm>
              <a:off x="5482168" y="5974960"/>
              <a:ext cx="18469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COUNCIL MEMBER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A/P Ming Joo KOH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NUS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620551D-029F-BD46-0AEE-BA63213B4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5" r="8676"/>
            <a:stretch>
              <a:fillRect/>
            </a:stretch>
          </p:blipFill>
          <p:spPr>
            <a:xfrm>
              <a:off x="1956501" y="4089228"/>
              <a:ext cx="1570103" cy="1768074"/>
            </a:xfrm>
            <a:prstGeom prst="ellipse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82AE568-E70F-174F-2092-76DE7248E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5379" y="4102663"/>
              <a:ext cx="1581265" cy="1780643"/>
            </a:xfrm>
            <a:prstGeom prst="ellipse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DFAB085F-989E-7CA8-436A-FFF99369D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3096" y="4105431"/>
              <a:ext cx="1570104" cy="1809918"/>
            </a:xfrm>
            <a:prstGeom prst="ellipse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63765A1-0D79-3A99-543F-7FB8D6E417C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832" y="4169235"/>
            <a:ext cx="1570104" cy="1809919"/>
          </a:xfrm>
          <a:prstGeom prst="ellipse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609BEA5-14D1-E7D3-1DC2-DFE27E3ADC6E}"/>
              </a:ext>
            </a:extLst>
          </p:cNvPr>
          <p:cNvGrpSpPr/>
          <p:nvPr/>
        </p:nvGrpSpPr>
        <p:grpSpPr>
          <a:xfrm>
            <a:off x="7450473" y="4169235"/>
            <a:ext cx="4871370" cy="2600192"/>
            <a:chOff x="7450473" y="4169235"/>
            <a:chExt cx="4871370" cy="260019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1A7806-1565-ABF1-E91F-FFD3ADCF827B}"/>
                </a:ext>
              </a:extLst>
            </p:cNvPr>
            <p:cNvSpPr txBox="1"/>
            <p:nvPr/>
          </p:nvSpPr>
          <p:spPr>
            <a:xfrm>
              <a:off x="7450473" y="6030763"/>
              <a:ext cx="24816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CO-OP COUNCIL MEMBER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A/P Han Sen SOO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NTU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474513-3D27-6AB2-7887-D708BDDFE1EB}"/>
                </a:ext>
              </a:extLst>
            </p:cNvPr>
            <p:cNvSpPr txBox="1"/>
            <p:nvPr/>
          </p:nvSpPr>
          <p:spPr>
            <a:xfrm>
              <a:off x="9840202" y="6016403"/>
              <a:ext cx="24816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CO-OP COUNCIL MEMBER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Dr Lili ZHANG 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IMRE</a:t>
              </a:r>
              <a:endParaRPr lang="en-SG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9103A18-1BCE-54C5-8F55-1C7A2D15D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190"/>
            <a:stretch>
              <a:fillRect/>
            </a:stretch>
          </p:blipFill>
          <p:spPr>
            <a:xfrm>
              <a:off x="7882057" y="4180248"/>
              <a:ext cx="1641033" cy="1838256"/>
            </a:xfrm>
            <a:prstGeom prst="ellipse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09337C7-358D-1D02-72C2-6EE0C1535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7444" y="4169235"/>
              <a:ext cx="1570104" cy="1809919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2281233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dc3e94b-94e4-4e05-983e-659540d929e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9A9D329B328C4BBE0DFCEE619434D8" ma:contentTypeVersion="14" ma:contentTypeDescription="Create a new document." ma:contentTypeScope="" ma:versionID="a6da5bcb6a416848b9be124fd7d11a37">
  <xsd:schema xmlns:xsd="http://www.w3.org/2001/XMLSchema" xmlns:xs="http://www.w3.org/2001/XMLSchema" xmlns:p="http://schemas.microsoft.com/office/2006/metadata/properties" xmlns:ns3="0dc3e94b-94e4-4e05-983e-659540d929e0" xmlns:ns4="d0dea29b-97e7-479c-b803-7fedf1230a1e" targetNamespace="http://schemas.microsoft.com/office/2006/metadata/properties" ma:root="true" ma:fieldsID="91a33c3b1507a740ab3d7640c8a0d026" ns3:_="" ns4:_="">
    <xsd:import namespace="0dc3e94b-94e4-4e05-983e-659540d929e0"/>
    <xsd:import namespace="d0dea29b-97e7-479c-b803-7fedf1230a1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c3e94b-94e4-4e05-983e-659540d929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ea29b-97e7-479c-b803-7fedf1230a1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BBB345-A99C-4375-AEBB-A6006E0BFB39}">
  <ds:schemaRefs>
    <ds:schemaRef ds:uri="d0dea29b-97e7-479c-b803-7fedf1230a1e"/>
    <ds:schemaRef ds:uri="0dc3e94b-94e4-4e05-983e-659540d929e0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C91783-C801-47E7-B52C-12547F63AC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c3e94b-94e4-4e05-983e-659540d929e0"/>
    <ds:schemaRef ds:uri="d0dea29b-97e7-479c-b803-7fedf1230a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84AC87-DD19-455B-B7AD-81BCB50CAA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281</Words>
  <Application>Microsoft Office PowerPoint</Application>
  <PresentationFormat>Widescreen</PresentationFormat>
  <Paragraphs>71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Goudy Old Style</vt:lpstr>
      <vt:lpstr>Symbol</vt:lpstr>
      <vt:lpstr>Univers Light</vt:lpstr>
      <vt:lpstr>PoiseVTI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June Chan</dc:creator>
  <cp:lastModifiedBy>supakorn boonyuen</cp:lastModifiedBy>
  <cp:revision>37</cp:revision>
  <dcterms:created xsi:type="dcterms:W3CDTF">2026-02-20T14:27:00Z</dcterms:created>
  <dcterms:modified xsi:type="dcterms:W3CDTF">2026-10-07T15:45:59Z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0x0101006F9A9D329B328C4BBE0DFCEE619434D8</vt:lpwstr>
  </property>
</Properties>
</file>